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56" r:id="rId2"/>
    <p:sldId id="257" r:id="rId3"/>
    <p:sldId id="259" r:id="rId4"/>
    <p:sldId id="258" r:id="rId5"/>
    <p:sldId id="260" r:id="rId6"/>
  </p:sldIdLst>
  <p:sldSz cx="9144000" cy="5143500" type="screen16x9"/>
  <p:notesSz cx="6858000" cy="9144000"/>
  <p:embeddedFontLst>
    <p:embeddedFont>
      <p:font typeface="PT Sans Narrow" panose="020B0604020202020204" charset="0"/>
      <p:regular r:id="rId8"/>
      <p:bold r:id="rId9"/>
    </p:embeddedFont>
    <p:embeddedFont>
      <p:font typeface="Arial Narrow" panose="020B0606020202030204" pitchFamily="34" charset="0"/>
      <p:regular r:id="rId10"/>
      <p:bold r:id="rId11"/>
      <p:italic r:id="rId12"/>
      <p:boldItalic r:id="rId13"/>
    </p:embeddedFont>
    <p:embeddedFont>
      <p:font typeface="Open Sans" panose="020B0604020202020204" charset="0"/>
      <p:regular r:id="rId14"/>
      <p:bold r:id="rId15"/>
      <p:italic r:id="rId16"/>
      <p:boldItalic r:id="rId17"/>
    </p:embeddedFont>
    <p:embeddedFont>
      <p:font typeface="Source Code Pro" panose="020B0604020202020204"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44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ableStyles" Target="tableStyle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cxnSp>
        <p:nvCxnSpPr>
          <p:cNvPr id="10" name="Shape 10"/>
          <p:cNvCxnSpPr/>
          <p:nvPr/>
        </p:nvCxnSpPr>
        <p:spPr>
          <a:xfrm>
            <a:off x="7007735" y="3176887"/>
            <a:ext cx="562200" cy="0"/>
          </a:xfrm>
          <a:prstGeom prst="straightConnector1">
            <a:avLst/>
          </a:prstGeom>
          <a:noFill/>
          <a:ln w="76200" cap="flat" cmpd="sng">
            <a:solidFill>
              <a:schemeClr val="lt2"/>
            </a:solidFill>
            <a:prstDash val="solid"/>
            <a:round/>
            <a:headEnd type="none" w="med" len="med"/>
            <a:tailEnd type="none" w="med" len="med"/>
          </a:ln>
        </p:spPr>
      </p:cxnSp>
      <p:cxnSp>
        <p:nvCxnSpPr>
          <p:cNvPr id="11" name="Shape 11"/>
          <p:cNvCxnSpPr/>
          <p:nvPr/>
        </p:nvCxnSpPr>
        <p:spPr>
          <a:xfrm>
            <a:off x="1575034" y="3158251"/>
            <a:ext cx="562200" cy="0"/>
          </a:xfrm>
          <a:prstGeom prst="straightConnector1">
            <a:avLst/>
          </a:prstGeom>
          <a:noFill/>
          <a:ln w="76200" cap="flat" cmpd="sng">
            <a:solidFill>
              <a:schemeClr val="lt2"/>
            </a:solidFill>
            <a:prstDash val="solid"/>
            <a:round/>
            <a:headEnd type="none" w="med" len="med"/>
            <a:tailEnd type="none" w="med" len="med"/>
          </a:ln>
        </p:spPr>
      </p:cxnSp>
      <p:grpSp>
        <p:nvGrpSpPr>
          <p:cNvPr id="12" name="Shape 12"/>
          <p:cNvGrpSpPr/>
          <p:nvPr/>
        </p:nvGrpSpPr>
        <p:grpSpPr>
          <a:xfrm>
            <a:off x="1004144" y="1022025"/>
            <a:ext cx="7136667" cy="152400"/>
            <a:chOff x="1346428" y="1011300"/>
            <a:chExt cx="6452100" cy="152400"/>
          </a:xfrm>
        </p:grpSpPr>
        <p:cxnSp>
          <p:nvCxnSpPr>
            <p:cNvPr id="13" name="Shape 13"/>
            <p:cNvCxnSpPr/>
            <p:nvPr/>
          </p:nvCxnSpPr>
          <p:spPr>
            <a:xfrm rot="10800000">
              <a:off x="1346428"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4" name="Shape 14"/>
            <p:cNvCxnSpPr/>
            <p:nvPr/>
          </p:nvCxnSpPr>
          <p:spPr>
            <a:xfrm rot="10800000">
              <a:off x="1346428"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15" name="Shape 15"/>
          <p:cNvGrpSpPr/>
          <p:nvPr/>
        </p:nvGrpSpPr>
        <p:grpSpPr>
          <a:xfrm>
            <a:off x="1004151" y="3969100"/>
            <a:ext cx="7136667" cy="152400"/>
            <a:chOff x="1346435" y="3969087"/>
            <a:chExt cx="6452100" cy="152400"/>
          </a:xfrm>
        </p:grpSpPr>
        <p:cxnSp>
          <p:nvCxnSpPr>
            <p:cNvPr id="16" name="Shape 16"/>
            <p:cNvCxnSpPr/>
            <p:nvPr/>
          </p:nvCxnSpPr>
          <p:spPr>
            <a:xfrm>
              <a:off x="1346435"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7" name="Shape 17"/>
            <p:cNvCxnSpPr/>
            <p:nvPr/>
          </p:nvCxnSpPr>
          <p:spPr>
            <a:xfrm>
              <a:off x="1346435"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18" name="Shape 18"/>
          <p:cNvSpPr txBox="1">
            <a:spLocks noGrp="1"/>
          </p:cNvSpPr>
          <p:nvPr>
            <p:ph type="ctrTitle"/>
          </p:nvPr>
        </p:nvSpPr>
        <p:spPr>
          <a:xfrm>
            <a:off x="1004150" y="1751764"/>
            <a:ext cx="7136700" cy="1022400"/>
          </a:xfrm>
          <a:prstGeom prst="rect">
            <a:avLst/>
          </a:prstGeom>
        </p:spPr>
        <p:txBody>
          <a:bodyPr wrap="square" lIns="91425" tIns="91425" rIns="91425" bIns="91425" anchor="b" anchorCtr="0"/>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a:endParaRPr/>
          </a:p>
        </p:txBody>
      </p:sp>
      <p:sp>
        <p:nvSpPr>
          <p:cNvPr id="19" name="Shape 19"/>
          <p:cNvSpPr txBox="1">
            <a:spLocks noGrp="1"/>
          </p:cNvSpPr>
          <p:nvPr>
            <p:ph type="subTitle" idx="1"/>
          </p:nvPr>
        </p:nvSpPr>
        <p:spPr>
          <a:xfrm>
            <a:off x="2137225" y="2850039"/>
            <a:ext cx="48705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a:endParaRPr/>
          </a:p>
        </p:txBody>
      </p:sp>
      <p:sp>
        <p:nvSpPr>
          <p:cNvPr id="20" name="Shape 20"/>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57" name="Shape 57"/>
          <p:cNvSpPr txBox="1">
            <a:spLocks noGrp="1"/>
          </p:cNvSpPr>
          <p:nvPr>
            <p:ph type="title"/>
          </p:nvPr>
        </p:nvSpPr>
        <p:spPr>
          <a:xfrm>
            <a:off x="311700" y="1304850"/>
            <a:ext cx="8520600" cy="1538400"/>
          </a:xfrm>
          <a:prstGeom prst="rect">
            <a:avLst/>
          </a:prstGeom>
        </p:spPr>
        <p:txBody>
          <a:bodyPr wrap="square" lIns="91425" tIns="91425" rIns="91425" bIns="91425" anchor="ctr" anchorCtr="0"/>
          <a:lstStyle>
            <a:lvl1pPr lvl="0" algn="ctr">
              <a:spcBef>
                <a:spcPts val="0"/>
              </a:spcBef>
              <a:buClr>
                <a:schemeClr val="accent3"/>
              </a:buClr>
              <a:buSzPct val="100000"/>
              <a:defRPr sz="13000">
                <a:solidFill>
                  <a:schemeClr val="accent3"/>
                </a:solidFill>
              </a:defRPr>
            </a:lvl1pPr>
            <a:lvl2pPr lvl="1" algn="ctr">
              <a:spcBef>
                <a:spcPts val="0"/>
              </a:spcBef>
              <a:buClr>
                <a:schemeClr val="accent3"/>
              </a:buClr>
              <a:buSzPct val="100000"/>
              <a:defRPr sz="13000">
                <a:solidFill>
                  <a:schemeClr val="accent3"/>
                </a:solidFill>
              </a:defRPr>
            </a:lvl2pPr>
            <a:lvl3pPr lvl="2" algn="ctr">
              <a:spcBef>
                <a:spcPts val="0"/>
              </a:spcBef>
              <a:buClr>
                <a:schemeClr val="accent3"/>
              </a:buClr>
              <a:buSzPct val="100000"/>
              <a:defRPr sz="13000">
                <a:solidFill>
                  <a:schemeClr val="accent3"/>
                </a:solidFill>
              </a:defRPr>
            </a:lvl3pPr>
            <a:lvl4pPr lvl="3" algn="ctr">
              <a:spcBef>
                <a:spcPts val="0"/>
              </a:spcBef>
              <a:buClr>
                <a:schemeClr val="accent3"/>
              </a:buClr>
              <a:buSzPct val="100000"/>
              <a:defRPr sz="13000">
                <a:solidFill>
                  <a:schemeClr val="accent3"/>
                </a:solidFill>
              </a:defRPr>
            </a:lvl4pPr>
            <a:lvl5pPr lvl="4" algn="ctr">
              <a:spcBef>
                <a:spcPts val="0"/>
              </a:spcBef>
              <a:buClr>
                <a:schemeClr val="accent3"/>
              </a:buClr>
              <a:buSzPct val="100000"/>
              <a:defRPr sz="13000">
                <a:solidFill>
                  <a:schemeClr val="accent3"/>
                </a:solidFill>
              </a:defRPr>
            </a:lvl5pPr>
            <a:lvl6pPr lvl="5" algn="ctr">
              <a:spcBef>
                <a:spcPts val="0"/>
              </a:spcBef>
              <a:buClr>
                <a:schemeClr val="accent3"/>
              </a:buClr>
              <a:buSzPct val="100000"/>
              <a:defRPr sz="13000">
                <a:solidFill>
                  <a:schemeClr val="accent3"/>
                </a:solidFill>
              </a:defRPr>
            </a:lvl6pPr>
            <a:lvl7pPr lvl="6" algn="ctr">
              <a:spcBef>
                <a:spcPts val="0"/>
              </a:spcBef>
              <a:buClr>
                <a:schemeClr val="accent3"/>
              </a:buClr>
              <a:buSzPct val="100000"/>
              <a:defRPr sz="13000">
                <a:solidFill>
                  <a:schemeClr val="accent3"/>
                </a:solidFill>
              </a:defRPr>
            </a:lvl7pPr>
            <a:lvl8pPr lvl="7" algn="ctr">
              <a:spcBef>
                <a:spcPts val="0"/>
              </a:spcBef>
              <a:buClr>
                <a:schemeClr val="accent3"/>
              </a:buClr>
              <a:buSzPct val="100000"/>
              <a:defRPr sz="13000">
                <a:solidFill>
                  <a:schemeClr val="accent3"/>
                </a:solidFill>
              </a:defRPr>
            </a:lvl8pPr>
            <a:lvl9pPr lvl="8" algn="ctr">
              <a:spcBef>
                <a:spcPts val="0"/>
              </a:spcBef>
              <a:buClr>
                <a:schemeClr val="accent3"/>
              </a:buClr>
              <a:buSzPct val="100000"/>
              <a:defRPr sz="13000">
                <a:solidFill>
                  <a:schemeClr val="accent3"/>
                </a:solidFill>
              </a:defRPr>
            </a:lvl9pPr>
          </a:lstStyle>
          <a:p>
            <a:endParaRPr/>
          </a:p>
        </p:txBody>
      </p:sp>
      <p:sp>
        <p:nvSpPr>
          <p:cNvPr id="58" name="Shape 58"/>
          <p:cNvSpPr txBox="1">
            <a:spLocks noGrp="1"/>
          </p:cNvSpPr>
          <p:nvPr>
            <p:ph type="body" idx="1"/>
          </p:nvPr>
        </p:nvSpPr>
        <p:spPr>
          <a:xfrm>
            <a:off x="311700" y="2995650"/>
            <a:ext cx="8520600" cy="10716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9" name="Shape 5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23" name="Shape 23"/>
          <p:cNvSpPr txBox="1">
            <a:spLocks noGrp="1"/>
          </p:cNvSpPr>
          <p:nvPr>
            <p:ph type="title"/>
          </p:nvPr>
        </p:nvSpPr>
        <p:spPr>
          <a:xfrm>
            <a:off x="311700" y="814800"/>
            <a:ext cx="8571300" cy="942000"/>
          </a:xfrm>
          <a:prstGeom prst="rect">
            <a:avLst/>
          </a:prstGeom>
        </p:spPr>
        <p:txBody>
          <a:bodyPr wrap="square" lIns="91425" tIns="91425" rIns="91425" bIns="91425" anchor="ctr"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311700" y="445025"/>
            <a:ext cx="8520600" cy="707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311700" y="1266325"/>
            <a:ext cx="8520600" cy="330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445025"/>
            <a:ext cx="8520600" cy="707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body" idx="1"/>
          </p:nvPr>
        </p:nvSpPr>
        <p:spPr>
          <a:xfrm>
            <a:off x="311700" y="1266175"/>
            <a:ext cx="3999900" cy="33027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3" name="Shape 33"/>
          <p:cNvSpPr txBox="1">
            <a:spLocks noGrp="1"/>
          </p:cNvSpPr>
          <p:nvPr>
            <p:ph type="body" idx="2"/>
          </p:nvPr>
        </p:nvSpPr>
        <p:spPr>
          <a:xfrm>
            <a:off x="4832400" y="1266175"/>
            <a:ext cx="3999900" cy="33027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445025"/>
            <a:ext cx="8520600" cy="707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1" name="Shape 41"/>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526350"/>
            <a:ext cx="5613600" cy="4090800"/>
          </a:xfrm>
          <a:prstGeom prst="rect">
            <a:avLst/>
          </a:prstGeom>
        </p:spPr>
        <p:txBody>
          <a:bodyPr wrap="square" lIns="91425" tIns="91425" rIns="91425" bIns="91425" anchor="ctr" anchorCtr="0"/>
          <a:lstStyle>
            <a:lvl1pPr lvl="0">
              <a:spcBef>
                <a:spcPts val="0"/>
              </a:spcBef>
              <a:buClr>
                <a:schemeClr val="dk2"/>
              </a:buClr>
              <a:buSzPct val="100000"/>
              <a:defRPr sz="5400" b="0">
                <a:solidFill>
                  <a:schemeClr val="dk2"/>
                </a:solidFill>
              </a:defRPr>
            </a:lvl1pPr>
            <a:lvl2pPr lvl="1">
              <a:spcBef>
                <a:spcPts val="0"/>
              </a:spcBef>
              <a:buClr>
                <a:schemeClr val="dk2"/>
              </a:buClr>
              <a:buSzPct val="100000"/>
              <a:defRPr sz="5400" b="0">
                <a:solidFill>
                  <a:schemeClr val="dk2"/>
                </a:solidFill>
              </a:defRPr>
            </a:lvl2pPr>
            <a:lvl3pPr lvl="2">
              <a:spcBef>
                <a:spcPts val="0"/>
              </a:spcBef>
              <a:buClr>
                <a:schemeClr val="dk2"/>
              </a:buClr>
              <a:buSzPct val="100000"/>
              <a:defRPr sz="5400" b="0">
                <a:solidFill>
                  <a:schemeClr val="dk2"/>
                </a:solidFill>
              </a:defRPr>
            </a:lvl3pPr>
            <a:lvl4pPr lvl="3">
              <a:spcBef>
                <a:spcPts val="0"/>
              </a:spcBef>
              <a:buClr>
                <a:schemeClr val="dk2"/>
              </a:buClr>
              <a:buSzPct val="100000"/>
              <a:defRPr sz="5400" b="0">
                <a:solidFill>
                  <a:schemeClr val="dk2"/>
                </a:solidFill>
              </a:defRPr>
            </a:lvl4pPr>
            <a:lvl5pPr lvl="4">
              <a:spcBef>
                <a:spcPts val="0"/>
              </a:spcBef>
              <a:buClr>
                <a:schemeClr val="dk2"/>
              </a:buClr>
              <a:buSzPct val="100000"/>
              <a:defRPr sz="5400" b="0">
                <a:solidFill>
                  <a:schemeClr val="dk2"/>
                </a:solidFill>
              </a:defRPr>
            </a:lvl5pPr>
            <a:lvl6pPr lvl="5">
              <a:spcBef>
                <a:spcPts val="0"/>
              </a:spcBef>
              <a:buClr>
                <a:schemeClr val="dk2"/>
              </a:buClr>
              <a:buSzPct val="100000"/>
              <a:defRPr sz="5400" b="0">
                <a:solidFill>
                  <a:schemeClr val="dk2"/>
                </a:solidFill>
              </a:defRPr>
            </a:lvl6pPr>
            <a:lvl7pPr lvl="6">
              <a:spcBef>
                <a:spcPts val="0"/>
              </a:spcBef>
              <a:buClr>
                <a:schemeClr val="dk2"/>
              </a:buClr>
              <a:buSzPct val="100000"/>
              <a:defRPr sz="5400" b="0">
                <a:solidFill>
                  <a:schemeClr val="dk2"/>
                </a:solidFill>
              </a:defRPr>
            </a:lvl7pPr>
            <a:lvl8pPr lvl="7">
              <a:spcBef>
                <a:spcPts val="0"/>
              </a:spcBef>
              <a:buClr>
                <a:schemeClr val="dk2"/>
              </a:buClr>
              <a:buSzPct val="100000"/>
              <a:defRPr sz="5400" b="0">
                <a:solidFill>
                  <a:schemeClr val="dk2"/>
                </a:solidFill>
              </a:defRPr>
            </a:lvl8pPr>
            <a:lvl9pPr lvl="8">
              <a:spcBef>
                <a:spcPts val="0"/>
              </a:spcBef>
              <a:buClr>
                <a:schemeClr val="dk2"/>
              </a:buClr>
              <a:buSzPct val="100000"/>
              <a:defRPr sz="5400" b="0">
                <a:solidFill>
                  <a:schemeClr val="dk2"/>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cxnSp>
        <p:nvCxnSpPr>
          <p:cNvPr id="47" name="Shape 47"/>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039675"/>
            <a:ext cx="4045200" cy="16758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9" name="Shape 49"/>
          <p:cNvSpPr txBox="1">
            <a:spLocks noGrp="1"/>
          </p:cNvSpPr>
          <p:nvPr>
            <p:ph type="subTitle" idx="1"/>
          </p:nvPr>
        </p:nvSpPr>
        <p:spPr>
          <a:xfrm>
            <a:off x="265500" y="27268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4230725"/>
            <a:ext cx="5998800" cy="598800"/>
          </a:xfrm>
          <a:prstGeom prst="rect">
            <a:avLst/>
          </a:prstGeom>
        </p:spPr>
        <p:txBody>
          <a:bodyPr wrap="square" lIns="91425" tIns="91425" rIns="91425" bIns="91425" anchor="ctr" anchorCtr="0"/>
          <a:lstStyle>
            <a:lvl1pPr lvl="0">
              <a:lnSpc>
                <a:spcPct val="100000"/>
              </a:lnSpc>
              <a:spcBef>
                <a:spcPts val="0"/>
              </a:spcBef>
              <a:spcAft>
                <a:spcPts val="0"/>
              </a:spcAft>
              <a:buSzPct val="100000"/>
              <a:buFont typeface="PT Sans Narrow"/>
              <a:buNone/>
              <a:defRPr sz="2400">
                <a:latin typeface="PT Sans Narrow"/>
                <a:ea typeface="PT Sans Narrow"/>
                <a:cs typeface="PT Sans Narrow"/>
                <a:sym typeface="PT Sans Narrow"/>
              </a:defRPr>
            </a:lvl1pPr>
          </a:lstStyle>
          <a:p>
            <a:endParaRPr/>
          </a:p>
        </p:txBody>
      </p:sp>
      <p:sp>
        <p:nvSpPr>
          <p:cNvPr id="54" name="Shape 5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707400"/>
          </a:xfrm>
          <a:prstGeom prst="rect">
            <a:avLst/>
          </a:prstGeom>
          <a:noFill/>
          <a:ln>
            <a:noFill/>
          </a:ln>
        </p:spPr>
        <p:txBody>
          <a:bodyPr wrap="square" lIns="91425" tIns="91425" rIns="91425" bIns="91425" anchor="t" anchorCtr="0"/>
          <a:lstStyle>
            <a:lvl1pPr lv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Shape 7"/>
          <p:cNvSpPr txBox="1">
            <a:spLocks noGrp="1"/>
          </p:cNvSpPr>
          <p:nvPr>
            <p:ph type="body" idx="1"/>
          </p:nvPr>
        </p:nvSpPr>
        <p:spPr>
          <a:xfrm>
            <a:off x="311700" y="1266325"/>
            <a:ext cx="8520600" cy="33027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Font typeface="Open Sans"/>
              <a:buChar char="●"/>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buChar char="■"/>
              <a:defRPr>
                <a:solidFill>
                  <a:schemeClr val="dk2"/>
                </a:solidFill>
                <a:latin typeface="Open Sans"/>
                <a:ea typeface="Open Sans"/>
                <a:cs typeface="Open Sans"/>
                <a:sym typeface="Open Sans"/>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latin typeface="Open Sans"/>
                <a:ea typeface="Open Sans"/>
                <a:cs typeface="Open Sans"/>
                <a:sym typeface="Open Sans"/>
              </a:rPr>
              <a:t>‹#›</a:t>
            </a:fld>
            <a:endParaRPr lang="en" sz="1000">
              <a:solidFill>
                <a:schemeClr val="dk2"/>
              </a:solidFill>
              <a:latin typeface="Open Sans"/>
              <a:ea typeface="Open Sans"/>
              <a:cs typeface="Open Sans"/>
              <a:sym typeface="Open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313357"/>
            <a:ext cx="8571300" cy="942000"/>
          </a:xfrm>
          <a:prstGeom prst="rect">
            <a:avLst/>
          </a:prstGeom>
        </p:spPr>
        <p:txBody>
          <a:bodyPr wrap="square" lIns="91425" tIns="91425" rIns="91425" bIns="91425" anchor="ctr" anchorCtr="0">
            <a:noAutofit/>
          </a:bodyPr>
          <a:lstStyle/>
          <a:p>
            <a:pPr lvl="0" algn="l" rtl="0">
              <a:spcBef>
                <a:spcPts val="0"/>
              </a:spcBef>
              <a:buNone/>
            </a:pPr>
            <a:r>
              <a:rPr lang="en">
                <a:latin typeface="Arial Narrow"/>
                <a:ea typeface="Arial Narrow"/>
                <a:cs typeface="Arial Narrow"/>
                <a:sym typeface="Arial Narrow"/>
              </a:rPr>
              <a:t>Reflect </a:t>
            </a:r>
            <a:r>
              <a:rPr lang="en" sz="4800">
                <a:solidFill>
                  <a:srgbClr val="0E46AA"/>
                </a:solidFill>
                <a:latin typeface="Arial Narrow"/>
                <a:ea typeface="Arial Narrow"/>
                <a:cs typeface="Arial Narrow"/>
                <a:sym typeface="Arial Narrow"/>
              </a:rPr>
              <a:t>&amp;</a:t>
            </a:r>
            <a:r>
              <a:rPr lang="en">
                <a:latin typeface="Arial Narrow"/>
                <a:ea typeface="Arial Narrow"/>
                <a:cs typeface="Arial Narrow"/>
                <a:sym typeface="Arial Narrow"/>
              </a:rPr>
              <a:t> Connect</a:t>
            </a:r>
          </a:p>
        </p:txBody>
      </p:sp>
      <p:sp>
        <p:nvSpPr>
          <p:cNvPr id="67" name="Shape 67"/>
          <p:cNvSpPr txBox="1"/>
          <p:nvPr/>
        </p:nvSpPr>
        <p:spPr>
          <a:xfrm>
            <a:off x="311700" y="1115682"/>
            <a:ext cx="8050800" cy="399300"/>
          </a:xfrm>
          <a:prstGeom prst="rect">
            <a:avLst/>
          </a:prstGeom>
          <a:noFill/>
          <a:ln>
            <a:noFill/>
          </a:ln>
        </p:spPr>
        <p:txBody>
          <a:bodyPr wrap="square" lIns="91425" tIns="91425" rIns="91425" bIns="91425" anchor="t" anchorCtr="0">
            <a:noAutofit/>
          </a:bodyPr>
          <a:lstStyle/>
          <a:p>
            <a:pPr lvl="0" rtl="0">
              <a:lnSpc>
                <a:spcPct val="115000"/>
              </a:lnSpc>
              <a:spcBef>
                <a:spcPts val="0"/>
              </a:spcBef>
              <a:spcAft>
                <a:spcPts val="1000"/>
              </a:spcAft>
              <a:buNone/>
            </a:pPr>
            <a:r>
              <a:rPr lang="en" dirty="0">
                <a:solidFill>
                  <a:schemeClr val="accent2"/>
                </a:solidFill>
                <a:latin typeface="Open Sans"/>
                <a:ea typeface="Open Sans"/>
                <a:cs typeface="Open Sans"/>
                <a:sym typeface="Open Sans"/>
              </a:rPr>
              <a:t>Journal your thoughts and be directed to neighborhood happenings.</a:t>
            </a:r>
          </a:p>
        </p:txBody>
      </p:sp>
      <p:sp>
        <p:nvSpPr>
          <p:cNvPr id="68" name="Shape 68"/>
          <p:cNvSpPr txBox="1">
            <a:spLocks noGrp="1"/>
          </p:cNvSpPr>
          <p:nvPr>
            <p:ph type="body" idx="4294967295"/>
          </p:nvPr>
        </p:nvSpPr>
        <p:spPr>
          <a:xfrm>
            <a:off x="4749750" y="2581983"/>
            <a:ext cx="3470400" cy="2196300"/>
          </a:xfrm>
          <a:prstGeom prst="rect">
            <a:avLst/>
          </a:prstGeom>
        </p:spPr>
        <p:txBody>
          <a:bodyPr wrap="square" lIns="91425" tIns="91425" rIns="91425" bIns="91425" anchor="t" anchorCtr="0">
            <a:noAutofit/>
          </a:bodyPr>
          <a:lstStyle/>
          <a:p>
            <a:pPr lvl="0" rtl="0">
              <a:spcBef>
                <a:spcPts val="0"/>
              </a:spcBef>
              <a:spcAft>
                <a:spcPts val="0"/>
              </a:spcAft>
              <a:buNone/>
            </a:pPr>
            <a:r>
              <a:rPr lang="en" sz="1400" b="1" dirty="0">
                <a:solidFill>
                  <a:schemeClr val="bg2">
                    <a:lumMod val="50000"/>
                  </a:schemeClr>
                </a:solidFill>
              </a:rPr>
              <a:t>Janice Tufte</a:t>
            </a:r>
          </a:p>
          <a:p>
            <a:pPr lvl="0" rtl="0">
              <a:spcBef>
                <a:spcPts val="0"/>
              </a:spcBef>
              <a:spcAft>
                <a:spcPts val="0"/>
              </a:spcAft>
              <a:buNone/>
            </a:pPr>
            <a:r>
              <a:rPr lang="en" sz="1400" dirty="0">
                <a:solidFill>
                  <a:schemeClr val="bg2">
                    <a:lumMod val="50000"/>
                  </a:schemeClr>
                </a:solidFill>
              </a:rPr>
              <a:t>Hassana Consulting</a:t>
            </a:r>
          </a:p>
          <a:p>
            <a:pPr lvl="0" rtl="0">
              <a:spcBef>
                <a:spcPts val="0"/>
              </a:spcBef>
              <a:buNone/>
            </a:pPr>
            <a:r>
              <a:rPr lang="en" sz="1400" dirty="0">
                <a:solidFill>
                  <a:schemeClr val="bg2">
                    <a:lumMod val="50000"/>
                  </a:schemeClr>
                </a:solidFill>
              </a:rPr>
              <a:t>Patient Engaged in Research</a:t>
            </a:r>
          </a:p>
          <a:p>
            <a:pPr lvl="0" rtl="0">
              <a:spcBef>
                <a:spcPts val="0"/>
              </a:spcBef>
              <a:spcAft>
                <a:spcPts val="0"/>
              </a:spcAft>
              <a:buNone/>
            </a:pPr>
            <a:r>
              <a:rPr lang="en" sz="1400" b="1" dirty="0">
                <a:solidFill>
                  <a:schemeClr val="bg2">
                    <a:lumMod val="50000"/>
                  </a:schemeClr>
                </a:solidFill>
              </a:rPr>
              <a:t>Delores Maria Rossman</a:t>
            </a:r>
          </a:p>
          <a:p>
            <a:pPr lvl="0">
              <a:spcBef>
                <a:spcPts val="0"/>
              </a:spcBef>
              <a:buNone/>
            </a:pPr>
            <a:r>
              <a:rPr lang="en" sz="1400" dirty="0">
                <a:solidFill>
                  <a:schemeClr val="bg2">
                    <a:lumMod val="50000"/>
                  </a:schemeClr>
                </a:solidFill>
              </a:rPr>
              <a:t>Gerontologist/Consultant  Rossman-Guerrero y Asociados</a:t>
            </a:r>
          </a:p>
          <a:p>
            <a:pPr lvl="0" rtl="0">
              <a:spcBef>
                <a:spcPts val="0"/>
              </a:spcBef>
              <a:spcAft>
                <a:spcPts val="0"/>
              </a:spcAft>
              <a:buNone/>
            </a:pPr>
            <a:r>
              <a:rPr lang="en" sz="1400" b="1" dirty="0">
                <a:solidFill>
                  <a:schemeClr val="bg2">
                    <a:lumMod val="50000"/>
                  </a:schemeClr>
                </a:solidFill>
              </a:rPr>
              <a:t>Carli Hoki</a:t>
            </a:r>
          </a:p>
          <a:p>
            <a:pPr lvl="0" rtl="0">
              <a:spcBef>
                <a:spcPts val="0"/>
              </a:spcBef>
              <a:spcAft>
                <a:spcPts val="0"/>
              </a:spcAft>
              <a:buNone/>
            </a:pPr>
            <a:r>
              <a:rPr lang="en" sz="1400" dirty="0">
                <a:solidFill>
                  <a:schemeClr val="bg2">
                    <a:lumMod val="50000"/>
                  </a:schemeClr>
                </a:solidFill>
              </a:rPr>
              <a:t>Universal Interior Design</a:t>
            </a:r>
          </a:p>
          <a:p>
            <a:pPr lvl="0" rtl="0">
              <a:spcBef>
                <a:spcPts val="0"/>
              </a:spcBef>
              <a:spcAft>
                <a:spcPts val="0"/>
              </a:spcAft>
              <a:buNone/>
            </a:pPr>
            <a:endParaRPr sz="1500" dirty="0">
              <a:solidFill>
                <a:schemeClr val="bg2">
                  <a:lumMod val="50000"/>
                </a:schemeClr>
              </a:solidFill>
            </a:endParaRPr>
          </a:p>
        </p:txBody>
      </p:sp>
      <p:sp>
        <p:nvSpPr>
          <p:cNvPr id="69" name="Shape 69"/>
          <p:cNvSpPr txBox="1">
            <a:spLocks noGrp="1"/>
          </p:cNvSpPr>
          <p:nvPr>
            <p:ph type="body" idx="4294967295"/>
          </p:nvPr>
        </p:nvSpPr>
        <p:spPr>
          <a:xfrm>
            <a:off x="1076300" y="2639133"/>
            <a:ext cx="2969100" cy="2196300"/>
          </a:xfrm>
          <a:prstGeom prst="rect">
            <a:avLst/>
          </a:prstGeom>
        </p:spPr>
        <p:txBody>
          <a:bodyPr wrap="square" lIns="91425" tIns="91425" rIns="91425" bIns="91425" anchor="t" anchorCtr="0">
            <a:noAutofit/>
          </a:bodyPr>
          <a:lstStyle/>
          <a:p>
            <a:pPr lvl="0" rtl="0">
              <a:spcBef>
                <a:spcPts val="0"/>
              </a:spcBef>
              <a:spcAft>
                <a:spcPts val="0"/>
              </a:spcAft>
              <a:buNone/>
            </a:pPr>
            <a:r>
              <a:rPr lang="en" sz="1400" b="1">
                <a:solidFill>
                  <a:schemeClr val="bg2">
                    <a:lumMod val="50000"/>
                  </a:schemeClr>
                </a:solidFill>
              </a:rPr>
              <a:t>Daniel </a:t>
            </a:r>
            <a:r>
              <a:rPr lang="en" sz="1400" b="1" dirty="0">
                <a:solidFill>
                  <a:schemeClr val="bg2">
                    <a:lumMod val="50000"/>
                  </a:schemeClr>
                </a:solidFill>
              </a:rPr>
              <a:t>Blackburn</a:t>
            </a:r>
          </a:p>
          <a:p>
            <a:pPr lvl="0" rtl="0">
              <a:spcBef>
                <a:spcPts val="0"/>
              </a:spcBef>
              <a:buNone/>
            </a:pPr>
            <a:r>
              <a:rPr lang="en" sz="1400" dirty="0">
                <a:solidFill>
                  <a:schemeClr val="bg2">
                    <a:lumMod val="50000"/>
                  </a:schemeClr>
                </a:solidFill>
              </a:rPr>
              <a:t>Marchex</a:t>
            </a:r>
            <a:br>
              <a:rPr lang="en" sz="1400" dirty="0">
                <a:solidFill>
                  <a:schemeClr val="bg2">
                    <a:lumMod val="50000"/>
                  </a:schemeClr>
                </a:solidFill>
              </a:rPr>
            </a:br>
            <a:r>
              <a:rPr lang="en" sz="1400" dirty="0">
                <a:solidFill>
                  <a:schemeClr val="bg2">
                    <a:lumMod val="50000"/>
                  </a:schemeClr>
                </a:solidFill>
              </a:rPr>
              <a:t>Analyst/Developer</a:t>
            </a:r>
          </a:p>
          <a:p>
            <a:pPr lvl="0" rtl="0">
              <a:spcBef>
                <a:spcPts val="0"/>
              </a:spcBef>
              <a:spcAft>
                <a:spcPts val="0"/>
              </a:spcAft>
              <a:buNone/>
            </a:pPr>
            <a:r>
              <a:rPr lang="en" sz="1400" b="1" dirty="0">
                <a:solidFill>
                  <a:schemeClr val="bg2">
                    <a:lumMod val="50000"/>
                  </a:schemeClr>
                </a:solidFill>
              </a:rPr>
              <a:t>Catherine Grabar</a:t>
            </a:r>
          </a:p>
          <a:p>
            <a:pPr lvl="0" rtl="0">
              <a:spcBef>
                <a:spcPts val="0"/>
              </a:spcBef>
              <a:spcAft>
                <a:spcPts val="0"/>
              </a:spcAft>
              <a:buNone/>
            </a:pPr>
            <a:r>
              <a:rPr lang="en" sz="1400" dirty="0">
                <a:solidFill>
                  <a:schemeClr val="bg2">
                    <a:lumMod val="50000"/>
                  </a:schemeClr>
                </a:solidFill>
              </a:rPr>
              <a:t>Microsoft/Bing</a:t>
            </a:r>
          </a:p>
          <a:p>
            <a:pPr lvl="0" rtl="0">
              <a:spcBef>
                <a:spcPts val="0"/>
              </a:spcBef>
              <a:spcAft>
                <a:spcPts val="0"/>
              </a:spcAft>
              <a:buNone/>
            </a:pPr>
            <a:r>
              <a:rPr lang="en" sz="1400" dirty="0">
                <a:solidFill>
                  <a:schemeClr val="bg2">
                    <a:lumMod val="50000"/>
                  </a:schemeClr>
                </a:solidFill>
              </a:rPr>
              <a:t>UX Designer</a:t>
            </a:r>
          </a:p>
          <a:p>
            <a:pPr lvl="0" rtl="0">
              <a:spcBef>
                <a:spcPts val="0"/>
              </a:spcBef>
              <a:spcAft>
                <a:spcPts val="0"/>
              </a:spcAft>
              <a:buNone/>
            </a:pPr>
            <a:endParaRPr sz="1400" dirty="0"/>
          </a:p>
          <a:p>
            <a:pPr lvl="0">
              <a:spcBef>
                <a:spcPts val="0"/>
              </a:spcBef>
              <a:buNone/>
            </a:pPr>
            <a:endParaRPr sz="1400" dirty="0"/>
          </a:p>
          <a:p>
            <a:pPr lvl="0" rtl="0">
              <a:spcBef>
                <a:spcPts val="0"/>
              </a:spcBef>
              <a:buNone/>
            </a:pPr>
            <a:endParaRPr sz="1400" dirty="0"/>
          </a:p>
          <a:p>
            <a:pPr lvl="0" rtl="0">
              <a:spcBef>
                <a:spcPts val="0"/>
              </a:spcBef>
              <a:spcAft>
                <a:spcPts val="0"/>
              </a:spcAft>
              <a:buNone/>
            </a:pPr>
            <a:endParaRPr sz="15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700" y="2575"/>
            <a:ext cx="8520600" cy="707400"/>
          </a:xfrm>
          <a:prstGeom prst="rect">
            <a:avLst/>
          </a:prstGeom>
        </p:spPr>
        <p:txBody>
          <a:bodyPr wrap="square" lIns="91425" tIns="91425" rIns="91425" bIns="91425" anchor="t" anchorCtr="0">
            <a:noAutofit/>
          </a:bodyPr>
          <a:lstStyle/>
          <a:p>
            <a:pPr lvl="0">
              <a:spcBef>
                <a:spcPts val="0"/>
              </a:spcBef>
              <a:buNone/>
            </a:pPr>
            <a:r>
              <a:rPr lang="en">
                <a:latin typeface="Arial Narrow"/>
                <a:ea typeface="Arial Narrow"/>
                <a:cs typeface="Arial Narrow"/>
                <a:sym typeface="Arial Narrow"/>
              </a:rPr>
              <a:t>Concern</a:t>
            </a:r>
          </a:p>
          <a:p>
            <a:pPr lvl="0">
              <a:spcBef>
                <a:spcPts val="0"/>
              </a:spcBef>
              <a:buNone/>
            </a:pPr>
            <a:r>
              <a:rPr lang="en">
                <a:solidFill>
                  <a:srgbClr val="C97628"/>
                </a:solidFill>
                <a:latin typeface="Arial Narrow"/>
                <a:ea typeface="Arial Narrow"/>
                <a:cs typeface="Arial Narrow"/>
                <a:sym typeface="Arial Narrow"/>
              </a:rPr>
              <a:t> </a:t>
            </a:r>
          </a:p>
        </p:txBody>
      </p:sp>
      <p:sp>
        <p:nvSpPr>
          <p:cNvPr id="75" name="Shape 75"/>
          <p:cNvSpPr txBox="1">
            <a:spLocks noGrp="1"/>
          </p:cNvSpPr>
          <p:nvPr>
            <p:ph type="body" idx="1"/>
          </p:nvPr>
        </p:nvSpPr>
        <p:spPr>
          <a:xfrm>
            <a:off x="311700" y="823875"/>
            <a:ext cx="6796500" cy="430800"/>
          </a:xfrm>
          <a:prstGeom prst="rect">
            <a:avLst/>
          </a:prstGeom>
        </p:spPr>
        <p:txBody>
          <a:bodyPr wrap="square" lIns="91425" tIns="91425" rIns="91425" bIns="91425" anchor="t" anchorCtr="0">
            <a:noAutofit/>
          </a:bodyPr>
          <a:lstStyle/>
          <a:p>
            <a:pPr lvl="0" rtl="0">
              <a:lnSpc>
                <a:spcPct val="115000"/>
              </a:lnSpc>
              <a:spcBef>
                <a:spcPts val="0"/>
              </a:spcBef>
              <a:spcAft>
                <a:spcPts val="1000"/>
              </a:spcAft>
              <a:buNone/>
            </a:pPr>
            <a:r>
              <a:rPr lang="en" sz="1400">
                <a:solidFill>
                  <a:schemeClr val="accent2"/>
                </a:solidFill>
              </a:rPr>
              <a:t>Social isolation of older adults in densely populated urban environment.</a:t>
            </a:r>
          </a:p>
          <a:p>
            <a:pPr lvl="0" rtl="0">
              <a:lnSpc>
                <a:spcPct val="115000"/>
              </a:lnSpc>
              <a:spcBef>
                <a:spcPts val="0"/>
              </a:spcBef>
              <a:spcAft>
                <a:spcPts val="1000"/>
              </a:spcAft>
              <a:buNone/>
            </a:pPr>
            <a:endParaRPr sz="1400">
              <a:solidFill>
                <a:schemeClr val="accent2"/>
              </a:solidFill>
            </a:endParaRPr>
          </a:p>
          <a:p>
            <a:pPr lvl="0" rtl="0">
              <a:lnSpc>
                <a:spcPct val="115000"/>
              </a:lnSpc>
              <a:spcBef>
                <a:spcPts val="0"/>
              </a:spcBef>
              <a:spcAft>
                <a:spcPts val="1000"/>
              </a:spcAft>
              <a:buClr>
                <a:schemeClr val="dk1"/>
              </a:buClr>
              <a:buSzPct val="61111"/>
              <a:buFont typeface="Arial"/>
              <a:buNone/>
            </a:pPr>
            <a:endParaRPr>
              <a:solidFill>
                <a:schemeClr val="accent2"/>
              </a:solidFill>
            </a:endParaRPr>
          </a:p>
        </p:txBody>
      </p:sp>
      <p:sp>
        <p:nvSpPr>
          <p:cNvPr id="76" name="Shape 76"/>
          <p:cNvSpPr txBox="1">
            <a:spLocks noGrp="1"/>
          </p:cNvSpPr>
          <p:nvPr>
            <p:ph type="title"/>
          </p:nvPr>
        </p:nvSpPr>
        <p:spPr>
          <a:xfrm>
            <a:off x="311700" y="1634950"/>
            <a:ext cx="8520600" cy="707400"/>
          </a:xfrm>
          <a:prstGeom prst="rect">
            <a:avLst/>
          </a:prstGeom>
        </p:spPr>
        <p:txBody>
          <a:bodyPr wrap="square" lIns="91425" tIns="91425" rIns="91425" bIns="91425" anchor="t" anchorCtr="0">
            <a:noAutofit/>
          </a:bodyPr>
          <a:lstStyle/>
          <a:p>
            <a:pPr lvl="0" rtl="0">
              <a:spcBef>
                <a:spcPts val="0"/>
              </a:spcBef>
              <a:buNone/>
            </a:pPr>
            <a:r>
              <a:rPr lang="en">
                <a:latin typeface="Arial Narrow"/>
                <a:ea typeface="Arial Narrow"/>
                <a:cs typeface="Arial Narrow"/>
                <a:sym typeface="Arial Narrow"/>
              </a:rPr>
              <a:t>Goals</a:t>
            </a:r>
          </a:p>
          <a:p>
            <a:pPr lvl="0" rtl="0">
              <a:spcBef>
                <a:spcPts val="0"/>
              </a:spcBef>
              <a:buNone/>
            </a:pPr>
            <a:r>
              <a:rPr lang="en">
                <a:solidFill>
                  <a:srgbClr val="C97628"/>
                </a:solidFill>
                <a:latin typeface="Arial Narrow"/>
                <a:ea typeface="Arial Narrow"/>
                <a:cs typeface="Arial Narrow"/>
                <a:sym typeface="Arial Narrow"/>
              </a:rPr>
              <a:t> </a:t>
            </a:r>
          </a:p>
        </p:txBody>
      </p:sp>
      <p:sp>
        <p:nvSpPr>
          <p:cNvPr id="77" name="Shape 77"/>
          <p:cNvSpPr txBox="1">
            <a:spLocks noGrp="1"/>
          </p:cNvSpPr>
          <p:nvPr>
            <p:ph type="body" idx="1"/>
          </p:nvPr>
        </p:nvSpPr>
        <p:spPr>
          <a:xfrm>
            <a:off x="311700" y="2437200"/>
            <a:ext cx="7787100" cy="430800"/>
          </a:xfrm>
          <a:prstGeom prst="rect">
            <a:avLst/>
          </a:prstGeom>
        </p:spPr>
        <p:txBody>
          <a:bodyPr wrap="square" lIns="91425" tIns="91425" rIns="91425" bIns="91425" anchor="t" anchorCtr="0">
            <a:noAutofit/>
          </a:bodyPr>
          <a:lstStyle/>
          <a:p>
            <a:pPr lvl="0" rtl="0">
              <a:lnSpc>
                <a:spcPct val="115000"/>
              </a:lnSpc>
              <a:spcBef>
                <a:spcPts val="0"/>
              </a:spcBef>
              <a:spcAft>
                <a:spcPts val="1000"/>
              </a:spcAft>
              <a:buNone/>
            </a:pPr>
            <a:r>
              <a:rPr lang="en" sz="1400">
                <a:solidFill>
                  <a:schemeClr val="accent2"/>
                </a:solidFill>
              </a:rPr>
              <a:t>Provide an</a:t>
            </a:r>
            <a:r>
              <a:rPr lang="en" sz="1400" b="1">
                <a:solidFill>
                  <a:schemeClr val="accent2"/>
                </a:solidFill>
              </a:rPr>
              <a:t> </a:t>
            </a:r>
            <a:r>
              <a:rPr lang="en" sz="1400">
                <a:solidFill>
                  <a:schemeClr val="accent2"/>
                </a:solidFill>
              </a:rPr>
              <a:t>outlet for inner </a:t>
            </a:r>
            <a:r>
              <a:rPr lang="en" sz="1400" b="1" u="sng">
                <a:solidFill>
                  <a:schemeClr val="accent2"/>
                </a:solidFill>
              </a:rPr>
              <a:t>reflection</a:t>
            </a:r>
            <a:r>
              <a:rPr lang="en" sz="1400">
                <a:solidFill>
                  <a:schemeClr val="accent2"/>
                </a:solidFill>
              </a:rPr>
              <a:t> and the opportunity to better one’s quality of life.</a:t>
            </a:r>
          </a:p>
          <a:p>
            <a:pPr lvl="0" rtl="0">
              <a:lnSpc>
                <a:spcPct val="115000"/>
              </a:lnSpc>
              <a:spcBef>
                <a:spcPts val="0"/>
              </a:spcBef>
              <a:spcAft>
                <a:spcPts val="1000"/>
              </a:spcAft>
              <a:buNone/>
            </a:pPr>
            <a:r>
              <a:rPr lang="en" sz="1400">
                <a:solidFill>
                  <a:schemeClr val="accent2"/>
                </a:solidFill>
              </a:rPr>
              <a:t>Address the need for socially isolated individuals to </a:t>
            </a:r>
            <a:r>
              <a:rPr lang="en" sz="1400" b="1" u="sng">
                <a:solidFill>
                  <a:schemeClr val="accent2"/>
                </a:solidFill>
              </a:rPr>
              <a:t>connect</a:t>
            </a:r>
            <a:r>
              <a:rPr lang="en" sz="1400">
                <a:solidFill>
                  <a:schemeClr val="accent2"/>
                </a:solidFill>
              </a:rPr>
              <a:t> easily with neighbors and new acquaintances to feel connected to society. </a:t>
            </a:r>
          </a:p>
          <a:p>
            <a:pPr lvl="0" rtl="0">
              <a:lnSpc>
                <a:spcPct val="115000"/>
              </a:lnSpc>
              <a:spcBef>
                <a:spcPts val="0"/>
              </a:spcBef>
              <a:spcAft>
                <a:spcPts val="1000"/>
              </a:spcAft>
              <a:buNone/>
            </a:pPr>
            <a:r>
              <a:rPr lang="en" sz="1400">
                <a:solidFill>
                  <a:schemeClr val="accent2"/>
                </a:solidFill>
              </a:rPr>
              <a:t>Create a simple solution which reaches a demographic that most technology-focused solutions do not reach.  Our design for older adults is inherently </a:t>
            </a:r>
            <a:r>
              <a:rPr lang="en" sz="1400" b="1" u="sng">
                <a:solidFill>
                  <a:schemeClr val="accent2"/>
                </a:solidFill>
              </a:rPr>
              <a:t>universal</a:t>
            </a:r>
            <a:r>
              <a:rPr lang="en" sz="1400">
                <a:solidFill>
                  <a:schemeClr val="accent2"/>
                </a:solidFill>
              </a:rPr>
              <a:t>, and can be expanded to other populations or languages.</a:t>
            </a:r>
          </a:p>
          <a:p>
            <a:pPr lvl="0" rtl="0">
              <a:lnSpc>
                <a:spcPct val="115000"/>
              </a:lnSpc>
              <a:spcBef>
                <a:spcPts val="0"/>
              </a:spcBef>
              <a:spcAft>
                <a:spcPts val="1000"/>
              </a:spcAft>
              <a:buNone/>
            </a:pPr>
            <a:endParaRPr sz="1400">
              <a:solidFill>
                <a:schemeClr val="accent2"/>
              </a:solidFill>
            </a:endParaRPr>
          </a:p>
          <a:p>
            <a:pPr lvl="0" rtl="0">
              <a:lnSpc>
                <a:spcPct val="115000"/>
              </a:lnSpc>
              <a:spcBef>
                <a:spcPts val="0"/>
              </a:spcBef>
              <a:spcAft>
                <a:spcPts val="1000"/>
              </a:spcAft>
              <a:buNone/>
            </a:pPr>
            <a:endParaRPr>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cxnSp>
        <p:nvCxnSpPr>
          <p:cNvPr id="100" name="Shape 100"/>
          <p:cNvCxnSpPr/>
          <p:nvPr/>
        </p:nvCxnSpPr>
        <p:spPr>
          <a:xfrm>
            <a:off x="-6900" y="1931121"/>
            <a:ext cx="9150900" cy="0"/>
          </a:xfrm>
          <a:prstGeom prst="straightConnector1">
            <a:avLst/>
          </a:prstGeom>
          <a:noFill/>
          <a:ln w="19050" cap="flat" cmpd="sng">
            <a:solidFill>
              <a:schemeClr val="dk2"/>
            </a:solidFill>
            <a:prstDash val="solid"/>
            <a:round/>
            <a:headEnd type="none" w="med" len="med"/>
            <a:tailEnd type="none" w="med" len="med"/>
          </a:ln>
        </p:spPr>
      </p:cxnSp>
      <p:sp>
        <p:nvSpPr>
          <p:cNvPr id="101" name="Shape 101"/>
          <p:cNvSpPr txBox="1">
            <a:spLocks noGrp="1"/>
          </p:cNvSpPr>
          <p:nvPr>
            <p:ph type="title"/>
          </p:nvPr>
        </p:nvSpPr>
        <p:spPr>
          <a:xfrm>
            <a:off x="311700" y="2571"/>
            <a:ext cx="8520600" cy="707400"/>
          </a:xfrm>
          <a:prstGeom prst="rect">
            <a:avLst/>
          </a:prstGeom>
        </p:spPr>
        <p:txBody>
          <a:bodyPr wrap="square" lIns="91425" tIns="91425" rIns="91425" bIns="91425" anchor="t" anchorCtr="0">
            <a:noAutofit/>
          </a:bodyPr>
          <a:lstStyle/>
          <a:p>
            <a:pPr lvl="0">
              <a:spcBef>
                <a:spcPts val="0"/>
              </a:spcBef>
              <a:buNone/>
            </a:pPr>
            <a:r>
              <a:rPr lang="en" dirty="0">
                <a:latin typeface="Arial Narrow"/>
                <a:ea typeface="Arial Narrow"/>
                <a:cs typeface="Arial Narrow"/>
                <a:sym typeface="Arial Narrow"/>
              </a:rPr>
              <a:t>How it Works</a:t>
            </a:r>
          </a:p>
        </p:txBody>
      </p:sp>
      <p:sp>
        <p:nvSpPr>
          <p:cNvPr id="102" name="Shape 102"/>
          <p:cNvSpPr/>
          <p:nvPr/>
        </p:nvSpPr>
        <p:spPr>
          <a:xfrm>
            <a:off x="421151" y="1266114"/>
            <a:ext cx="1329900" cy="1329900"/>
          </a:xfrm>
          <a:prstGeom prst="ellipse">
            <a:avLst/>
          </a:prstGeom>
          <a:solidFill>
            <a:srgbClr val="48ACA2"/>
          </a:solidFill>
          <a:ln>
            <a:noFill/>
          </a:ln>
        </p:spPr>
        <p:txBody>
          <a:bodyPr wrap="square" lIns="91425" tIns="91425" rIns="91425" bIns="91425" anchor="ctr" anchorCtr="0">
            <a:noAutofit/>
          </a:bodyPr>
          <a:lstStyle/>
          <a:p>
            <a:pPr lvl="0">
              <a:spcBef>
                <a:spcPts val="0"/>
              </a:spcBef>
              <a:buNone/>
            </a:pPr>
            <a:endParaRPr/>
          </a:p>
        </p:txBody>
      </p:sp>
      <p:sp>
        <p:nvSpPr>
          <p:cNvPr id="103" name="Shape 103"/>
          <p:cNvSpPr txBox="1"/>
          <p:nvPr/>
        </p:nvSpPr>
        <p:spPr>
          <a:xfrm>
            <a:off x="421200" y="1627171"/>
            <a:ext cx="1329900" cy="607800"/>
          </a:xfrm>
          <a:prstGeom prst="rect">
            <a:avLst/>
          </a:prstGeom>
          <a:noFill/>
          <a:ln>
            <a:noFill/>
          </a:ln>
        </p:spPr>
        <p:txBody>
          <a:bodyPr wrap="square" lIns="91425" tIns="91425" rIns="91425" bIns="91425" anchor="ctr" anchorCtr="0">
            <a:noAutofit/>
          </a:bodyPr>
          <a:lstStyle/>
          <a:p>
            <a:pPr lvl="0" algn="ctr" rtl="0">
              <a:spcBef>
                <a:spcPts val="0"/>
              </a:spcBef>
              <a:buNone/>
            </a:pPr>
            <a:r>
              <a:rPr lang="en" sz="1600">
                <a:solidFill>
                  <a:schemeClr val="lt1"/>
                </a:solidFill>
                <a:latin typeface="Source Code Pro"/>
                <a:ea typeface="Source Code Pro"/>
                <a:cs typeface="Source Code Pro"/>
                <a:sym typeface="Source Code Pro"/>
              </a:rPr>
              <a:t>Private </a:t>
            </a:r>
          </a:p>
          <a:p>
            <a:pPr lvl="0" algn="ctr">
              <a:spcBef>
                <a:spcPts val="0"/>
              </a:spcBef>
              <a:buNone/>
            </a:pPr>
            <a:r>
              <a:rPr lang="en" sz="1600">
                <a:solidFill>
                  <a:schemeClr val="lt1"/>
                </a:solidFill>
                <a:latin typeface="Source Code Pro"/>
                <a:ea typeface="Source Code Pro"/>
                <a:cs typeface="Source Code Pro"/>
                <a:sym typeface="Source Code Pro"/>
              </a:rPr>
              <a:t>Journal Entries</a:t>
            </a:r>
          </a:p>
        </p:txBody>
      </p:sp>
      <p:sp>
        <p:nvSpPr>
          <p:cNvPr id="104" name="Shape 104"/>
          <p:cNvSpPr/>
          <p:nvPr/>
        </p:nvSpPr>
        <p:spPr>
          <a:xfrm>
            <a:off x="6110574" y="611365"/>
            <a:ext cx="2568900" cy="2442300"/>
          </a:xfrm>
          <a:prstGeom prst="ellipse">
            <a:avLst/>
          </a:prstGeom>
          <a:solidFill>
            <a:srgbClr val="60E5D8"/>
          </a:solidFill>
          <a:ln>
            <a:noFill/>
          </a:ln>
        </p:spPr>
        <p:txBody>
          <a:bodyPr wrap="square" lIns="91425" tIns="91425" rIns="91425" bIns="91425" anchor="ctr" anchorCtr="0">
            <a:noAutofit/>
          </a:bodyPr>
          <a:lstStyle/>
          <a:p>
            <a:pPr lvl="0">
              <a:spcBef>
                <a:spcPts val="0"/>
              </a:spcBef>
              <a:buNone/>
            </a:pPr>
            <a:endParaRPr/>
          </a:p>
        </p:txBody>
      </p:sp>
      <p:sp>
        <p:nvSpPr>
          <p:cNvPr id="105" name="Shape 105"/>
          <p:cNvSpPr txBox="1"/>
          <p:nvPr/>
        </p:nvSpPr>
        <p:spPr>
          <a:xfrm>
            <a:off x="6535975" y="1528608"/>
            <a:ext cx="1718100" cy="607800"/>
          </a:xfrm>
          <a:prstGeom prst="rect">
            <a:avLst/>
          </a:prstGeom>
          <a:noFill/>
          <a:ln>
            <a:noFill/>
          </a:ln>
        </p:spPr>
        <p:txBody>
          <a:bodyPr wrap="square" lIns="91425" tIns="91425" rIns="91425" bIns="91425" anchor="ctr" anchorCtr="0">
            <a:noAutofit/>
          </a:bodyPr>
          <a:lstStyle/>
          <a:p>
            <a:pPr lvl="0" algn="ctr">
              <a:spcBef>
                <a:spcPts val="0"/>
              </a:spcBef>
              <a:buNone/>
            </a:pPr>
            <a:r>
              <a:rPr lang="en" sz="1600">
                <a:solidFill>
                  <a:schemeClr val="lt1"/>
                </a:solidFill>
                <a:latin typeface="Source Code Pro"/>
                <a:ea typeface="Source Code Pro"/>
                <a:cs typeface="Source Code Pro"/>
                <a:sym typeface="Source Code Pro"/>
              </a:rPr>
              <a:t>Social Interaction with like minded groups</a:t>
            </a:r>
          </a:p>
        </p:txBody>
      </p:sp>
      <p:sp>
        <p:nvSpPr>
          <p:cNvPr id="106" name="Shape 106"/>
          <p:cNvSpPr txBox="1">
            <a:spLocks noGrp="1"/>
          </p:cNvSpPr>
          <p:nvPr>
            <p:ph type="body" idx="4294967295"/>
          </p:nvPr>
        </p:nvSpPr>
        <p:spPr>
          <a:xfrm>
            <a:off x="271775" y="3219896"/>
            <a:ext cx="8418000" cy="430800"/>
          </a:xfrm>
          <a:prstGeom prst="rect">
            <a:avLst/>
          </a:prstGeom>
        </p:spPr>
        <p:txBody>
          <a:bodyPr wrap="square" lIns="91425" tIns="91425" rIns="91425" bIns="91425" anchor="t" anchorCtr="0">
            <a:noAutofit/>
          </a:bodyPr>
          <a:lstStyle/>
          <a:p>
            <a:pPr lvl="0" rtl="0">
              <a:lnSpc>
                <a:spcPct val="115000"/>
              </a:lnSpc>
              <a:spcBef>
                <a:spcPts val="0"/>
              </a:spcBef>
              <a:spcAft>
                <a:spcPts val="1000"/>
              </a:spcAft>
              <a:buClr>
                <a:srgbClr val="000000"/>
              </a:buClr>
              <a:buSzPct val="78571"/>
              <a:buFont typeface="Arial"/>
              <a:buNone/>
            </a:pPr>
            <a:r>
              <a:rPr lang="en" sz="1400">
                <a:solidFill>
                  <a:schemeClr val="accent2"/>
                </a:solidFill>
                <a:latin typeface="Arial"/>
                <a:ea typeface="Arial"/>
                <a:cs typeface="Arial"/>
                <a:sym typeface="Arial"/>
              </a:rPr>
              <a:t>Reflect and Connect is an opportunity for inner reflection and meditation by logging how you’re feeling.  Your thoughts will be kept private while word recognition software identifies key phrases and pulls happenings in your immediate community you may be interested in.  Connect with groups who have common interests.  Embark on the journey of self-improvement towards better quality life and health.</a:t>
            </a:r>
          </a:p>
        </p:txBody>
      </p:sp>
      <p:sp>
        <p:nvSpPr>
          <p:cNvPr id="107" name="Shape 107"/>
          <p:cNvSpPr/>
          <p:nvPr/>
        </p:nvSpPr>
        <p:spPr>
          <a:xfrm>
            <a:off x="2138974" y="1167571"/>
            <a:ext cx="1526999" cy="1526999"/>
          </a:xfrm>
          <a:prstGeom prst="ellipse">
            <a:avLst/>
          </a:prstGeom>
          <a:solidFill>
            <a:srgbClr val="4FBFB3"/>
          </a:solidFill>
          <a:ln>
            <a:noFill/>
          </a:ln>
        </p:spPr>
        <p:txBody>
          <a:bodyPr wrap="square" lIns="91425" tIns="91425" rIns="91425" bIns="91425" anchor="ctr" anchorCtr="0">
            <a:noAutofit/>
          </a:bodyPr>
          <a:lstStyle/>
          <a:p>
            <a:pPr lvl="0">
              <a:spcBef>
                <a:spcPts val="0"/>
              </a:spcBef>
              <a:buNone/>
            </a:pPr>
            <a:endParaRPr/>
          </a:p>
        </p:txBody>
      </p:sp>
      <p:sp>
        <p:nvSpPr>
          <p:cNvPr id="108" name="Shape 108"/>
          <p:cNvSpPr txBox="1"/>
          <p:nvPr/>
        </p:nvSpPr>
        <p:spPr>
          <a:xfrm>
            <a:off x="2139025" y="1528621"/>
            <a:ext cx="1527000" cy="607800"/>
          </a:xfrm>
          <a:prstGeom prst="rect">
            <a:avLst/>
          </a:prstGeom>
          <a:noFill/>
          <a:ln>
            <a:noFill/>
          </a:ln>
        </p:spPr>
        <p:txBody>
          <a:bodyPr wrap="square" lIns="91425" tIns="91425" rIns="91425" bIns="91425" anchor="ctr" anchorCtr="0">
            <a:noAutofit/>
          </a:bodyPr>
          <a:lstStyle/>
          <a:p>
            <a:pPr lvl="0" algn="ctr" rtl="0">
              <a:spcBef>
                <a:spcPts val="0"/>
              </a:spcBef>
              <a:buNone/>
            </a:pPr>
            <a:r>
              <a:rPr lang="en" sz="1600" dirty="0">
                <a:solidFill>
                  <a:schemeClr val="lt1"/>
                </a:solidFill>
                <a:latin typeface="Source Code Pro"/>
                <a:ea typeface="Source Code Pro"/>
                <a:cs typeface="Source Code Pro"/>
                <a:sym typeface="Source Code Pro"/>
              </a:rPr>
              <a:t>Natural Language</a:t>
            </a:r>
          </a:p>
          <a:p>
            <a:pPr lvl="0" algn="ctr" rtl="0">
              <a:spcBef>
                <a:spcPts val="0"/>
              </a:spcBef>
              <a:buNone/>
            </a:pPr>
            <a:r>
              <a:rPr lang="en" sz="1600" dirty="0">
                <a:solidFill>
                  <a:schemeClr val="lt1"/>
                </a:solidFill>
                <a:latin typeface="Source Code Pro"/>
                <a:ea typeface="Source Code Pro"/>
                <a:cs typeface="Source Code Pro"/>
                <a:sym typeface="Source Code Pro"/>
              </a:rPr>
              <a:t>Processing</a:t>
            </a:r>
          </a:p>
        </p:txBody>
      </p:sp>
      <p:sp>
        <p:nvSpPr>
          <p:cNvPr id="109" name="Shape 109"/>
          <p:cNvSpPr/>
          <p:nvPr/>
        </p:nvSpPr>
        <p:spPr>
          <a:xfrm>
            <a:off x="4029250" y="1071421"/>
            <a:ext cx="1718100" cy="1719300"/>
          </a:xfrm>
          <a:prstGeom prst="ellipse">
            <a:avLst/>
          </a:prstGeom>
          <a:solidFill>
            <a:srgbClr val="57D2C5"/>
          </a:solidFill>
          <a:ln>
            <a:noFill/>
          </a:ln>
        </p:spPr>
        <p:txBody>
          <a:bodyPr wrap="square" lIns="91425" tIns="91425" rIns="91425" bIns="91425" anchor="ctr" anchorCtr="0">
            <a:noAutofit/>
          </a:bodyPr>
          <a:lstStyle/>
          <a:p>
            <a:pPr lvl="0">
              <a:spcBef>
                <a:spcPts val="0"/>
              </a:spcBef>
              <a:buNone/>
            </a:pPr>
            <a:endParaRPr/>
          </a:p>
        </p:txBody>
      </p:sp>
      <p:sp>
        <p:nvSpPr>
          <p:cNvPr id="110" name="Shape 110"/>
          <p:cNvSpPr txBox="1"/>
          <p:nvPr/>
        </p:nvSpPr>
        <p:spPr>
          <a:xfrm>
            <a:off x="4053979" y="1500420"/>
            <a:ext cx="1668600" cy="664200"/>
          </a:xfrm>
          <a:prstGeom prst="rect">
            <a:avLst/>
          </a:prstGeom>
          <a:noFill/>
          <a:ln>
            <a:noFill/>
          </a:ln>
        </p:spPr>
        <p:txBody>
          <a:bodyPr wrap="square" lIns="91425" tIns="91425" rIns="91425" bIns="91425" anchor="ctr" anchorCtr="0">
            <a:noAutofit/>
          </a:bodyPr>
          <a:lstStyle/>
          <a:p>
            <a:pPr lvl="0" algn="ctr" rtl="0">
              <a:spcBef>
                <a:spcPts val="0"/>
              </a:spcBef>
              <a:buNone/>
            </a:pPr>
            <a:r>
              <a:rPr lang="en" sz="1600" dirty="0">
                <a:solidFill>
                  <a:schemeClr val="lt1"/>
                </a:solidFill>
                <a:latin typeface="Source Code Pro"/>
                <a:ea typeface="Source Code Pro"/>
                <a:cs typeface="Source Code Pro"/>
                <a:sym typeface="Source Code Pro"/>
              </a:rPr>
              <a:t>Seattle Events and Activities displayed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183525" y="-1607"/>
            <a:ext cx="4097100" cy="755700"/>
          </a:xfrm>
          <a:prstGeom prst="rect">
            <a:avLst/>
          </a:prstGeom>
        </p:spPr>
        <p:txBody>
          <a:bodyPr wrap="square" lIns="91425" tIns="91425" rIns="91425" bIns="91425" anchor="b" anchorCtr="0">
            <a:noAutofit/>
          </a:bodyPr>
          <a:lstStyle/>
          <a:p>
            <a:pPr lvl="0">
              <a:spcBef>
                <a:spcPts val="0"/>
              </a:spcBef>
              <a:buNone/>
            </a:pPr>
            <a:r>
              <a:rPr lang="en" sz="3600" dirty="0">
                <a:latin typeface="Arial Narrow"/>
                <a:ea typeface="Arial Narrow"/>
                <a:cs typeface="Arial Narrow"/>
                <a:sym typeface="Arial Narrow"/>
              </a:rPr>
              <a:t>Reflect </a:t>
            </a:r>
            <a:r>
              <a:rPr lang="en" sz="4800" dirty="0">
                <a:solidFill>
                  <a:srgbClr val="0E46AA"/>
                </a:solidFill>
                <a:latin typeface="Arial Narrow"/>
                <a:ea typeface="Arial Narrow"/>
                <a:cs typeface="Arial Narrow"/>
                <a:sym typeface="Arial Narrow"/>
              </a:rPr>
              <a:t>&amp;</a:t>
            </a:r>
            <a:r>
              <a:rPr lang="en" sz="3600" dirty="0">
                <a:latin typeface="Arial Narrow"/>
                <a:ea typeface="Arial Narrow"/>
                <a:cs typeface="Arial Narrow"/>
                <a:sym typeface="Arial Narrow"/>
              </a:rPr>
              <a:t> Connect</a:t>
            </a:r>
          </a:p>
        </p:txBody>
      </p:sp>
      <p:sp>
        <p:nvSpPr>
          <p:cNvPr id="83" name="Shape 83"/>
          <p:cNvSpPr txBox="1">
            <a:spLocks noGrp="1"/>
          </p:cNvSpPr>
          <p:nvPr>
            <p:ph type="body" idx="1"/>
          </p:nvPr>
        </p:nvSpPr>
        <p:spPr>
          <a:xfrm>
            <a:off x="85575" y="1882657"/>
            <a:ext cx="2808000" cy="2025793"/>
          </a:xfrm>
          <a:prstGeom prst="rect">
            <a:avLst/>
          </a:prstGeom>
        </p:spPr>
        <p:txBody>
          <a:bodyPr wrap="square" lIns="91425" tIns="91425" rIns="91425" bIns="91425" anchor="t" anchorCtr="0">
            <a:noAutofit/>
          </a:bodyPr>
          <a:lstStyle/>
          <a:p>
            <a:pPr lvl="0" rtl="0">
              <a:lnSpc>
                <a:spcPct val="115000"/>
              </a:lnSpc>
              <a:spcBef>
                <a:spcPts val="0"/>
              </a:spcBef>
              <a:spcAft>
                <a:spcPts val="1000"/>
              </a:spcAft>
              <a:buClr>
                <a:schemeClr val="dk1"/>
              </a:buClr>
              <a:buSzPct val="78571"/>
              <a:buFont typeface="Arial"/>
              <a:buNone/>
            </a:pPr>
            <a:r>
              <a:rPr lang="en" sz="1400" dirty="0">
                <a:solidFill>
                  <a:schemeClr val="accent2"/>
                </a:solidFill>
              </a:rPr>
              <a:t>The full-featured solution accessible by </a:t>
            </a:r>
            <a:r>
              <a:rPr lang="en" sz="1400" b="1" dirty="0">
                <a:solidFill>
                  <a:schemeClr val="accent2"/>
                </a:solidFill>
              </a:rPr>
              <a:t>web</a:t>
            </a:r>
            <a:r>
              <a:rPr lang="en" sz="1400" dirty="0">
                <a:solidFill>
                  <a:schemeClr val="accent2"/>
                </a:solidFill>
              </a:rPr>
              <a:t> or </a:t>
            </a:r>
            <a:r>
              <a:rPr lang="en" sz="1400" b="1" dirty="0">
                <a:solidFill>
                  <a:schemeClr val="accent2"/>
                </a:solidFill>
              </a:rPr>
              <a:t>standard telephone</a:t>
            </a:r>
            <a:r>
              <a:rPr lang="en" sz="1400" dirty="0">
                <a:solidFill>
                  <a:schemeClr val="accent2"/>
                </a:solidFill>
              </a:rPr>
              <a:t> to overcome technology obstacles for the older adult population. </a:t>
            </a:r>
          </a:p>
          <a:p>
            <a:pPr lvl="0" rtl="0">
              <a:lnSpc>
                <a:spcPct val="115000"/>
              </a:lnSpc>
              <a:spcBef>
                <a:spcPts val="0"/>
              </a:spcBef>
              <a:spcAft>
                <a:spcPts val="1000"/>
              </a:spcAft>
              <a:buClr>
                <a:schemeClr val="dk1"/>
              </a:buClr>
              <a:buSzPct val="78571"/>
              <a:buFont typeface="Arial"/>
              <a:buNone/>
            </a:pPr>
            <a:r>
              <a:rPr lang="en" sz="1400" dirty="0">
                <a:solidFill>
                  <a:schemeClr val="accent2"/>
                </a:solidFill>
              </a:rPr>
              <a:t>Journal Entries are made by </a:t>
            </a:r>
            <a:r>
              <a:rPr lang="en" sz="1400" b="1" dirty="0">
                <a:solidFill>
                  <a:schemeClr val="accent2"/>
                </a:solidFill>
              </a:rPr>
              <a:t>typing</a:t>
            </a:r>
            <a:r>
              <a:rPr lang="en" sz="1400" dirty="0">
                <a:solidFill>
                  <a:schemeClr val="accent2"/>
                </a:solidFill>
              </a:rPr>
              <a:t> or </a:t>
            </a:r>
            <a:r>
              <a:rPr lang="en" sz="1400" b="1" dirty="0">
                <a:solidFill>
                  <a:schemeClr val="accent2"/>
                </a:solidFill>
              </a:rPr>
              <a:t>speech</a:t>
            </a:r>
            <a:r>
              <a:rPr lang="en" sz="1400" dirty="0">
                <a:solidFill>
                  <a:schemeClr val="accent2"/>
                </a:solidFill>
              </a:rPr>
              <a:t>.</a:t>
            </a:r>
          </a:p>
        </p:txBody>
      </p:sp>
      <p:pic>
        <p:nvPicPr>
          <p:cNvPr id="84" name="Shape 84" descr="Open Chromebook laptop computer"/>
          <p:cNvPicPr preferRelativeResize="0"/>
          <p:nvPr/>
        </p:nvPicPr>
        <p:blipFill>
          <a:blip r:embed="rId3">
            <a:alphaModFix/>
          </a:blip>
          <a:stretch>
            <a:fillRect/>
          </a:stretch>
        </p:blipFill>
        <p:spPr>
          <a:xfrm>
            <a:off x="3973800" y="248674"/>
            <a:ext cx="5007048" cy="3020099"/>
          </a:xfrm>
          <a:prstGeom prst="rect">
            <a:avLst/>
          </a:prstGeom>
          <a:noFill/>
          <a:ln>
            <a:noFill/>
          </a:ln>
        </p:spPr>
      </p:pic>
      <p:pic>
        <p:nvPicPr>
          <p:cNvPr id="85" name="Shape 85" descr="Screenshot.png"/>
          <p:cNvPicPr preferRelativeResize="0"/>
          <p:nvPr/>
        </p:nvPicPr>
        <p:blipFill>
          <a:blip r:embed="rId4">
            <a:alphaModFix/>
          </a:blip>
          <a:stretch>
            <a:fillRect/>
          </a:stretch>
        </p:blipFill>
        <p:spPr>
          <a:xfrm>
            <a:off x="4550625" y="462475"/>
            <a:ext cx="3781075" cy="2300925"/>
          </a:xfrm>
          <a:prstGeom prst="rect">
            <a:avLst/>
          </a:prstGeom>
          <a:noFill/>
          <a:ln>
            <a:noFill/>
          </a:ln>
        </p:spPr>
      </p:pic>
      <p:pic>
        <p:nvPicPr>
          <p:cNvPr id="86" name="Shape 86" descr="Portrait-oriented black smaptphone"/>
          <p:cNvPicPr preferRelativeResize="0"/>
          <p:nvPr/>
        </p:nvPicPr>
        <p:blipFill>
          <a:blip r:embed="rId5">
            <a:alphaModFix/>
          </a:blip>
          <a:stretch>
            <a:fillRect/>
          </a:stretch>
        </p:blipFill>
        <p:spPr>
          <a:xfrm>
            <a:off x="7396900" y="2096349"/>
            <a:ext cx="1431974" cy="2812373"/>
          </a:xfrm>
          <a:prstGeom prst="rect">
            <a:avLst/>
          </a:prstGeom>
          <a:noFill/>
          <a:ln>
            <a:noFill/>
          </a:ln>
        </p:spPr>
      </p:pic>
      <p:pic>
        <p:nvPicPr>
          <p:cNvPr id="87" name="Shape 87" descr="Sample wireframe for mobile application"/>
          <p:cNvPicPr preferRelativeResize="0"/>
          <p:nvPr/>
        </p:nvPicPr>
        <p:blipFill>
          <a:blip r:embed="rId6">
            <a:alphaModFix/>
          </a:blip>
          <a:stretch>
            <a:fillRect/>
          </a:stretch>
        </p:blipFill>
        <p:spPr>
          <a:xfrm>
            <a:off x="7465749" y="2329983"/>
            <a:ext cx="1294273" cy="2300928"/>
          </a:xfrm>
          <a:prstGeom prst="rect">
            <a:avLst/>
          </a:prstGeom>
          <a:noFill/>
          <a:ln>
            <a:noFill/>
          </a:ln>
        </p:spPr>
      </p:pic>
      <p:pic>
        <p:nvPicPr>
          <p:cNvPr id="88" name="Shape 88"/>
          <p:cNvPicPr preferRelativeResize="0"/>
          <p:nvPr/>
        </p:nvPicPr>
        <p:blipFill rotWithShape="1">
          <a:blip r:embed="rId7">
            <a:alphaModFix/>
          </a:blip>
          <a:srcRect l="4432" t="6043" r="6385" b="7504"/>
          <a:stretch/>
        </p:blipFill>
        <p:spPr>
          <a:xfrm>
            <a:off x="2927999" y="2057400"/>
            <a:ext cx="2351650" cy="2670799"/>
          </a:xfrm>
          <a:prstGeom prst="rect">
            <a:avLst/>
          </a:prstGeom>
          <a:noFill/>
          <a:ln>
            <a:noFill/>
          </a:ln>
        </p:spPr>
      </p:pic>
      <p:pic>
        <p:nvPicPr>
          <p:cNvPr id="89" name="Shape 89" descr="Screenshot.png"/>
          <p:cNvPicPr preferRelativeResize="0"/>
          <p:nvPr/>
        </p:nvPicPr>
        <p:blipFill rotWithShape="1">
          <a:blip r:embed="rId4">
            <a:alphaModFix/>
          </a:blip>
          <a:srcRect l="67321" t="21969" r="16303" b="52704"/>
          <a:stretch/>
        </p:blipFill>
        <p:spPr>
          <a:xfrm>
            <a:off x="8096250" y="3268775"/>
            <a:ext cx="577125" cy="543193"/>
          </a:xfrm>
          <a:prstGeom prst="rect">
            <a:avLst/>
          </a:prstGeom>
          <a:noFill/>
          <a:ln>
            <a:noFill/>
          </a:ln>
        </p:spPr>
      </p:pic>
      <p:pic>
        <p:nvPicPr>
          <p:cNvPr id="90" name="Shape 90" descr="Screenshot.png"/>
          <p:cNvPicPr preferRelativeResize="0"/>
          <p:nvPr/>
        </p:nvPicPr>
        <p:blipFill rotWithShape="1">
          <a:blip r:embed="rId4">
            <a:alphaModFix/>
          </a:blip>
          <a:srcRect t="5019" r="82950" b="89032"/>
          <a:stretch/>
        </p:blipFill>
        <p:spPr>
          <a:xfrm>
            <a:off x="7636325" y="2442199"/>
            <a:ext cx="953125" cy="168799"/>
          </a:xfrm>
          <a:prstGeom prst="rect">
            <a:avLst/>
          </a:prstGeom>
          <a:noFill/>
          <a:ln>
            <a:noFill/>
          </a:ln>
        </p:spPr>
      </p:pic>
      <p:pic>
        <p:nvPicPr>
          <p:cNvPr id="91" name="Shape 91" descr="Screenshot.png"/>
          <p:cNvPicPr preferRelativeResize="0"/>
          <p:nvPr/>
        </p:nvPicPr>
        <p:blipFill rotWithShape="1">
          <a:blip r:embed="rId4">
            <a:alphaModFix/>
          </a:blip>
          <a:srcRect l="75589" t="87171" r="13322" b="6854"/>
          <a:stretch/>
        </p:blipFill>
        <p:spPr>
          <a:xfrm>
            <a:off x="8096250" y="3644550"/>
            <a:ext cx="577125" cy="168799"/>
          </a:xfrm>
          <a:prstGeom prst="rect">
            <a:avLst/>
          </a:prstGeom>
          <a:noFill/>
          <a:ln>
            <a:noFill/>
          </a:ln>
        </p:spPr>
      </p:pic>
      <p:pic>
        <p:nvPicPr>
          <p:cNvPr id="92" name="Shape 92" descr="Screenshot.png"/>
          <p:cNvPicPr preferRelativeResize="0"/>
          <p:nvPr/>
        </p:nvPicPr>
        <p:blipFill rotWithShape="1">
          <a:blip r:embed="rId4">
            <a:alphaModFix/>
          </a:blip>
          <a:srcRect t="12460" r="68571" b="62987"/>
          <a:stretch/>
        </p:blipFill>
        <p:spPr>
          <a:xfrm>
            <a:off x="7500012" y="2665662"/>
            <a:ext cx="1225751" cy="582717"/>
          </a:xfrm>
          <a:prstGeom prst="rect">
            <a:avLst/>
          </a:prstGeom>
          <a:noFill/>
          <a:ln>
            <a:noFill/>
          </a:ln>
        </p:spPr>
      </p:pic>
      <p:pic>
        <p:nvPicPr>
          <p:cNvPr id="93" name="Shape 93" descr="Intergenerational Graphic.jpg"/>
          <p:cNvPicPr preferRelativeResize="0"/>
          <p:nvPr/>
        </p:nvPicPr>
        <p:blipFill rotWithShape="1">
          <a:blip r:embed="rId8">
            <a:alphaModFix/>
          </a:blip>
          <a:srcRect l="9170" t="25469" r="48510" b="46049"/>
          <a:stretch/>
        </p:blipFill>
        <p:spPr>
          <a:xfrm>
            <a:off x="7554499" y="3908450"/>
            <a:ext cx="1116775" cy="543200"/>
          </a:xfrm>
          <a:prstGeom prst="rect">
            <a:avLst/>
          </a:prstGeom>
          <a:noFill/>
          <a:ln>
            <a:noFill/>
          </a:ln>
        </p:spPr>
      </p:pic>
      <p:pic>
        <p:nvPicPr>
          <p:cNvPr id="94" name="Shape 94" descr="C:\Users\janic\AppData\Local\Microsoft\Windows\INetCache\Content.Word\bus_stop_symbolsvg.png"/>
          <p:cNvPicPr preferRelativeResize="0"/>
          <p:nvPr/>
        </p:nvPicPr>
        <p:blipFill>
          <a:blip r:embed="rId9">
            <a:alphaModFix/>
          </a:blip>
          <a:stretch>
            <a:fillRect/>
          </a:stretch>
        </p:blipFill>
        <p:spPr>
          <a:xfrm>
            <a:off x="7554499" y="3265949"/>
            <a:ext cx="465549" cy="428974"/>
          </a:xfrm>
          <a:prstGeom prst="rect">
            <a:avLst/>
          </a:prstGeom>
          <a:noFill/>
          <a:ln>
            <a:noFill/>
          </a:ln>
        </p:spPr>
      </p:pic>
      <p:sp>
        <p:nvSpPr>
          <p:cNvPr id="95" name="Shape 95"/>
          <p:cNvSpPr txBox="1"/>
          <p:nvPr/>
        </p:nvSpPr>
        <p:spPr>
          <a:xfrm>
            <a:off x="7500025" y="3606400"/>
            <a:ext cx="685800" cy="245100"/>
          </a:xfrm>
          <a:prstGeom prst="rect">
            <a:avLst/>
          </a:prstGeom>
          <a:noFill/>
          <a:ln>
            <a:noFill/>
          </a:ln>
        </p:spPr>
        <p:txBody>
          <a:bodyPr wrap="square" lIns="91425" tIns="91425" rIns="91425" bIns="91425" anchor="t" anchorCtr="0">
            <a:noAutofit/>
          </a:bodyPr>
          <a:lstStyle/>
          <a:p>
            <a:pPr lvl="0">
              <a:spcBef>
                <a:spcPts val="0"/>
              </a:spcBef>
              <a:buNone/>
            </a:pPr>
            <a:r>
              <a:rPr lang="en" sz="600"/>
              <a:t>Get me there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572700" y="2828"/>
            <a:ext cx="2808000" cy="755700"/>
          </a:xfrm>
          <a:prstGeom prst="rect">
            <a:avLst/>
          </a:prstGeom>
        </p:spPr>
        <p:txBody>
          <a:bodyPr wrap="square" lIns="91425" tIns="91425" rIns="91425" bIns="91425" anchor="t" anchorCtr="0">
            <a:noAutofit/>
          </a:bodyPr>
          <a:lstStyle/>
          <a:p>
            <a:pPr lvl="0" rtl="0">
              <a:spcBef>
                <a:spcPts val="0"/>
              </a:spcBef>
              <a:buNone/>
            </a:pPr>
            <a:r>
              <a:rPr lang="en"/>
              <a:t>Demonstration</a:t>
            </a:r>
          </a:p>
        </p:txBody>
      </p:sp>
      <p:pic>
        <p:nvPicPr>
          <p:cNvPr id="116" name="Shape 116" descr="Intergenerational Graphic.jpg"/>
          <p:cNvPicPr preferRelativeResize="0"/>
          <p:nvPr/>
        </p:nvPicPr>
        <p:blipFill rotWithShape="1">
          <a:blip r:embed="rId3">
            <a:alphaModFix/>
          </a:blip>
          <a:srcRect t="17575" b="38110"/>
          <a:stretch/>
        </p:blipFill>
        <p:spPr>
          <a:xfrm>
            <a:off x="366075" y="895665"/>
            <a:ext cx="8074651" cy="2683575"/>
          </a:xfrm>
          <a:prstGeom prst="rect">
            <a:avLst/>
          </a:prstGeom>
          <a:noFill/>
          <a:ln>
            <a:noFill/>
          </a:ln>
        </p:spPr>
      </p:pic>
      <p:sp>
        <p:nvSpPr>
          <p:cNvPr id="117" name="Shape 117"/>
          <p:cNvSpPr txBox="1">
            <a:spLocks noGrp="1"/>
          </p:cNvSpPr>
          <p:nvPr>
            <p:ph type="title"/>
          </p:nvPr>
        </p:nvSpPr>
        <p:spPr>
          <a:xfrm>
            <a:off x="461400" y="3066153"/>
            <a:ext cx="8571300" cy="942000"/>
          </a:xfrm>
          <a:prstGeom prst="rect">
            <a:avLst/>
          </a:prstGeom>
        </p:spPr>
        <p:txBody>
          <a:bodyPr wrap="square" lIns="91425" tIns="91425" rIns="91425" bIns="91425" anchor="t" anchorCtr="0">
            <a:noAutofit/>
          </a:bodyPr>
          <a:lstStyle/>
          <a:p>
            <a:pPr lvl="0" algn="l" rtl="0">
              <a:spcBef>
                <a:spcPts val="0"/>
              </a:spcBef>
              <a:buNone/>
            </a:pPr>
            <a:r>
              <a:rPr lang="en">
                <a:latin typeface="Arial Narrow"/>
                <a:ea typeface="Arial Narrow"/>
                <a:cs typeface="Arial Narrow"/>
                <a:sym typeface="Arial Narrow"/>
              </a:rPr>
              <a:t>Reflect </a:t>
            </a:r>
            <a:r>
              <a:rPr lang="en" sz="4800">
                <a:solidFill>
                  <a:srgbClr val="0E46AA"/>
                </a:solidFill>
                <a:latin typeface="Arial Narrow"/>
                <a:ea typeface="Arial Narrow"/>
                <a:cs typeface="Arial Narrow"/>
                <a:sym typeface="Arial Narrow"/>
              </a:rPr>
              <a:t>&amp;</a:t>
            </a:r>
            <a:r>
              <a:rPr lang="en">
                <a:latin typeface="Arial Narrow"/>
                <a:ea typeface="Arial Narrow"/>
                <a:cs typeface="Arial Narrow"/>
                <a:sym typeface="Arial Narrow"/>
              </a:rPr>
              <a:t> Connect</a:t>
            </a:r>
          </a:p>
        </p:txBody>
      </p:sp>
      <p:sp>
        <p:nvSpPr>
          <p:cNvPr id="118" name="Shape 118"/>
          <p:cNvSpPr txBox="1"/>
          <p:nvPr/>
        </p:nvSpPr>
        <p:spPr>
          <a:xfrm>
            <a:off x="461400" y="3868478"/>
            <a:ext cx="8050800" cy="399300"/>
          </a:xfrm>
          <a:prstGeom prst="rect">
            <a:avLst/>
          </a:prstGeom>
          <a:noFill/>
          <a:ln>
            <a:noFill/>
          </a:ln>
        </p:spPr>
        <p:txBody>
          <a:bodyPr wrap="square" lIns="91425" tIns="91425" rIns="91425" bIns="91425" anchor="t" anchorCtr="0">
            <a:noAutofit/>
          </a:bodyPr>
          <a:lstStyle/>
          <a:p>
            <a:pPr lvl="0" rtl="0">
              <a:lnSpc>
                <a:spcPct val="115000"/>
              </a:lnSpc>
              <a:spcBef>
                <a:spcPts val="0"/>
              </a:spcBef>
              <a:spcAft>
                <a:spcPts val="1000"/>
              </a:spcAft>
              <a:buNone/>
            </a:pPr>
            <a:r>
              <a:rPr lang="en">
                <a:solidFill>
                  <a:schemeClr val="accent2"/>
                </a:solidFill>
                <a:latin typeface="Open Sans"/>
                <a:ea typeface="Open Sans"/>
                <a:cs typeface="Open Sans"/>
                <a:sym typeface="Open Sans"/>
              </a:rPr>
              <a:t>Journal your thoughts and be directed to neighborhood happenings.</a:t>
            </a: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210</Words>
  <Application>Microsoft Office PowerPoint</Application>
  <PresentationFormat>On-screen Show (16:9)</PresentationFormat>
  <Paragraphs>39</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PT Sans Narrow</vt:lpstr>
      <vt:lpstr>Arial Narrow</vt:lpstr>
      <vt:lpstr>Open Sans</vt:lpstr>
      <vt:lpstr>Source Code Pro</vt:lpstr>
      <vt:lpstr>Arial</vt:lpstr>
      <vt:lpstr>Tropic</vt:lpstr>
      <vt:lpstr>Reflect &amp; Connect</vt:lpstr>
      <vt:lpstr>Concern  </vt:lpstr>
      <vt:lpstr>How it Works</vt:lpstr>
      <vt:lpstr>Reflect &amp; Connect</vt:lpstr>
      <vt:lpstr>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Reflect &amp; Connect</dc:title>
  <dc:creator>Daniel Blackburn</dc:creator>
  <cp:lastModifiedBy>Daniel Blackburn</cp:lastModifiedBy>
  <cp:revision>21</cp:revision>
  <dcterms:modified xsi:type="dcterms:W3CDTF">2017-09-24T21:27:23Z</dcterms:modified>
</cp:coreProperties>
</file>